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83" r:id="rId4"/>
    <p:sldId id="282" r:id="rId5"/>
    <p:sldId id="279" r:id="rId6"/>
    <p:sldId id="258" r:id="rId7"/>
    <p:sldId id="28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72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5.7242990654205649E-2"/>
          <c:y val="2.7837259100642411E-2"/>
          <c:w val="0.6764018691588789"/>
          <c:h val="0.865096359743040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Батьківська доплата</c:v>
                </c:pt>
              </c:strCache>
            </c:strRef>
          </c:tx>
          <c:spPr>
            <a:gradFill rotWithShape="0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5400000" scaled="1"/>
            </a:gradFill>
            <a:ln w="1026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4114428086106044E-2"/>
                  <c:y val="-1.5729735453303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2145876772107264E-3"/>
                  <c:y val="-1.7871063076430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880052038658385E-2"/>
                  <c:y val="-2.2824568427875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Mode val="edge"/>
                  <c:yMode val="edge"/>
                  <c:x val="0.39836448598130864"/>
                  <c:y val="0.143468950749464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31892523364486003"/>
                  <c:y val="2.3554603854389726E-2"/>
                </c:manualLayout>
              </c:layout>
              <c:spPr>
                <a:noFill/>
                <a:ln w="20537">
                  <a:noFill/>
                </a:ln>
              </c:spPr>
              <c:txPr>
                <a:bodyPr/>
                <a:lstStyle/>
                <a:p>
                  <a:pPr>
                    <a:defRPr sz="1294" b="1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Mode val="edge"/>
                  <c:yMode val="edge"/>
                  <c:x val="0.35864485981308425"/>
                  <c:y val="7.0663811563169171E-2"/>
                </c:manualLayout>
              </c:layout>
              <c:spPr>
                <a:noFill/>
                <a:ln w="20537">
                  <a:noFill/>
                </a:ln>
              </c:spPr>
              <c:txPr>
                <a:bodyPr/>
                <a:lstStyle/>
                <a:p>
                  <a:pPr>
                    <a:defRPr sz="1294" b="1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0537">
                <a:noFill/>
              </a:ln>
            </c:spPr>
            <c:txPr>
              <a:bodyPr/>
              <a:lstStyle/>
              <a:p>
                <a:pPr>
                  <a:defRPr sz="1132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10.83</c:v>
                </c:pt>
                <c:pt idx="1">
                  <c:v>13.2</c:v>
                </c:pt>
                <c:pt idx="2">
                  <c:v>15.05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Загальна вартість харчування</c:v>
                </c:pt>
              </c:strCache>
            </c:strRef>
          </c:tx>
          <c:spPr>
            <a:gradFill rotWithShape="0">
              <a:gsLst>
                <a:gs pos="0">
                  <a:srgbClr val="008000"/>
                </a:gs>
                <a:gs pos="100000">
                  <a:srgbClr val="FFFFFF"/>
                </a:gs>
              </a:gsLst>
              <a:lin ang="5400000" scaled="1"/>
            </a:gradFill>
            <a:ln w="1026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5.4689628841441563E-3"/>
                  <c:y val="-1.5665206817027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860052879172617E-2"/>
                  <c:y val="-1.5665206817027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693741539685668E-2"/>
                  <c:y val="-1.0757318430129632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Mode val="edge"/>
                  <c:yMode val="edge"/>
                  <c:x val="0.45093457943925247"/>
                  <c:y val="7.0663811563169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0537">
                  <a:noFill/>
                </a:ln>
              </c:spPr>
              <c:txPr>
                <a:bodyPr/>
                <a:lstStyle/>
                <a:p>
                  <a:pPr>
                    <a:defRPr sz="1294" b="1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Mode val="edge"/>
                  <c:yMode val="edge"/>
                  <c:x val="0.40887850467289738"/>
                  <c:y val="3.2119914346895082E-2"/>
                </c:manualLayout>
              </c:layout>
              <c:spPr>
                <a:noFill/>
                <a:ln w="20537">
                  <a:noFill/>
                </a:ln>
              </c:spPr>
              <c:txPr>
                <a:bodyPr/>
                <a:lstStyle/>
                <a:p>
                  <a:pPr>
                    <a:defRPr sz="1294" b="1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0537">
                <a:noFill/>
              </a:ln>
            </c:spPr>
            <c:txPr>
              <a:bodyPr/>
              <a:lstStyle/>
              <a:p>
                <a:pPr>
                  <a:defRPr sz="1132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27.07</c:v>
                </c:pt>
                <c:pt idx="1">
                  <c:v>33</c:v>
                </c:pt>
                <c:pt idx="2">
                  <c:v>37.630000000000003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87695744"/>
        <c:axId val="87697280"/>
        <c:axId val="0"/>
      </c:bar3DChart>
      <c:catAx>
        <c:axId val="8769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5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94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ru-RU"/>
          </a:p>
        </c:txPr>
        <c:crossAx val="876972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7697280"/>
        <c:scaling>
          <c:orientation val="minMax"/>
        </c:scaling>
        <c:delete val="0"/>
        <c:axPos val="l"/>
        <c:majorGridlines>
          <c:spPr>
            <a:ln w="2567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5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94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ru-RU"/>
          </a:p>
        </c:txPr>
        <c:crossAx val="87695744"/>
        <c:crosses val="autoZero"/>
        <c:crossBetween val="between"/>
      </c:valAx>
      <c:spPr>
        <a:noFill/>
        <a:ln w="20537">
          <a:noFill/>
        </a:ln>
      </c:spPr>
    </c:plotArea>
    <c:legend>
      <c:legendPos val="r"/>
      <c:layout>
        <c:manualLayout>
          <c:xMode val="edge"/>
          <c:yMode val="edge"/>
          <c:x val="0.74649532710280375"/>
          <c:y val="0.38972162740899358"/>
          <c:w val="0.24883177570093459"/>
          <c:h val="0.22055674518201293"/>
        </c:manualLayout>
      </c:layout>
      <c:overlay val="0"/>
      <c:spPr>
        <a:noFill/>
        <a:ln w="2567">
          <a:solidFill>
            <a:schemeClr val="tx1"/>
          </a:solidFill>
          <a:prstDash val="solid"/>
        </a:ln>
      </c:spPr>
      <c:txPr>
        <a:bodyPr/>
        <a:lstStyle/>
        <a:p>
          <a:pPr>
            <a:defRPr sz="1039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5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B45FC-84D5-4F75-93DD-CF6A356040DA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6B879-8FAE-4761-AF01-CC4E85D495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14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DB811D-4743-4F6A-AEB9-8F2F9D9742B1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840782"/>
      </p:ext>
    </p:extLst>
  </p:cSld>
  <p:clrMapOvr>
    <a:masterClrMapping/>
  </p:clrMapOvr>
  <p:transition>
    <p:pull dir="l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A9EE84-A520-40CE-B643-66E656B5FD4F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617001"/>
      </p:ext>
    </p:extLst>
  </p:cSld>
  <p:clrMapOvr>
    <a:masterClrMapping/>
  </p:clrMapOvr>
  <p:transition>
    <p:pull dir="l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6B73B1-440A-4E27-BAA3-F50F8823AD57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68402"/>
      </p:ext>
    </p:extLst>
  </p:cSld>
  <p:clrMapOvr>
    <a:masterClrMapping/>
  </p:clrMapOvr>
  <p:transition>
    <p:pull dir="l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A8B0A0-0D9D-4506-8999-D818B9FDA7AD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34642"/>
      </p:ext>
    </p:extLst>
  </p:cSld>
  <p:clrMapOvr>
    <a:masterClrMapping/>
  </p:clrMapOvr>
  <p:transition>
    <p:pull dir="l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901436-2E88-4E16-80FC-02AE7BCDEC9B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69902"/>
      </p:ext>
    </p:extLst>
  </p:cSld>
  <p:clrMapOvr>
    <a:masterClrMapping/>
  </p:clrMapOvr>
  <p:transition>
    <p:pull dir="l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2AB9FB-7520-4840-8CCC-5AA89FB7B7D7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066798"/>
      </p:ext>
    </p:extLst>
  </p:cSld>
  <p:clrMapOvr>
    <a:masterClrMapping/>
  </p:clrMapOvr>
  <p:transition>
    <p:pull dir="l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185EDF-8C22-4C76-B1AA-1763BF7E0276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10912"/>
      </p:ext>
    </p:extLst>
  </p:cSld>
  <p:clrMapOvr>
    <a:masterClrMapping/>
  </p:clrMapOvr>
  <p:transition>
    <p:pull dir="l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568331-1651-493F-9093-8E2E16EC60CE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27723"/>
      </p:ext>
    </p:extLst>
  </p:cSld>
  <p:clrMapOvr>
    <a:masterClrMapping/>
  </p:clrMapOvr>
  <p:transition>
    <p:pull dir="l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EEB5E2-49C0-4A41-9C9A-DFD7BC828943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494980"/>
      </p:ext>
    </p:extLst>
  </p:cSld>
  <p:clrMapOvr>
    <a:masterClrMapping/>
  </p:clrMapOvr>
  <p:transition>
    <p:pull dir="l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334D60-642B-411C-A223-0081A4698C5B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976068"/>
      </p:ext>
    </p:extLst>
  </p:cSld>
  <p:clrMapOvr>
    <a:masterClrMapping/>
  </p:clrMapOvr>
  <p:transition>
    <p:pull dir="l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596CA85-8380-4AF7-BC95-808438D1BC22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885119"/>
      </p:ext>
    </p:extLst>
  </p:cSld>
  <p:clrMapOvr>
    <a:masterClrMapping/>
  </p:clrMapOvr>
  <p:transition>
    <p:pull dir="l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2E8660-2AD8-4849-9261-11BA57E6E201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98778"/>
      </p:ext>
    </p:extLst>
  </p:cSld>
  <p:clrMapOvr>
    <a:masterClrMapping/>
  </p:clrMapOvr>
  <p:transition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87776-7951-493A-BEC4-3EB9D976DC0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BD04D-4AF1-4B95-BA5C-1709609B7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10000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33075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2E30AD-5F2D-4405-AB67-FF1366438E91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pull dir="l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972"/>
            <a:ext cx="3500430" cy="369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1071546"/>
            <a:ext cx="7929586" cy="3293559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Система роботи з організації харчування в </a:t>
            </a:r>
            <a:r>
              <a:rPr lang="uk-UA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Біланівському</a:t>
            </a:r>
            <a:r>
              <a:rPr lang="uk-UA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ДНЗ «Дюймовочка»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gradFill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ru-RU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3500438"/>
            <a:ext cx="5072098" cy="300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 advClick="0" advTm="34665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36287214"/>
              </p:ext>
            </p:extLst>
          </p:nvPr>
        </p:nvGraphicFramePr>
        <p:xfrm>
          <a:off x="1309688" y="1679575"/>
          <a:ext cx="7285037" cy="3571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4435" name="Rectangle 3"/>
          <p:cNvSpPr>
            <a:spLocks noChangeArrowheads="1"/>
          </p:cNvSpPr>
          <p:nvPr/>
        </p:nvSpPr>
        <p:spPr bwMode="auto">
          <a:xfrm>
            <a:off x="1979613" y="404813"/>
            <a:ext cx="6624637" cy="79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400" b="1" i="1" smtClean="0">
                <a:solidFill>
                  <a:srgbClr val="003300"/>
                </a:solidFill>
                <a:latin typeface="Arial" charset="0"/>
                <a:cs typeface="Arial" charset="0"/>
              </a:rPr>
              <a:t>Вартість харчування (грн.)</a:t>
            </a:r>
            <a:endParaRPr lang="ru-RU" sz="3400" b="1" i="1" smtClean="0">
              <a:solidFill>
                <a:srgbClr val="003300"/>
              </a:solidFill>
              <a:latin typeface="Arial" charset="0"/>
              <a:cs typeface="Arial" charset="0"/>
            </a:endParaRPr>
          </a:p>
        </p:txBody>
      </p:sp>
      <p:sp>
        <p:nvSpPr>
          <p:cNvPr id="274439" name="Rectangle 7"/>
          <p:cNvSpPr>
            <a:spLocks noChangeArrowheads="1"/>
          </p:cNvSpPr>
          <p:nvPr/>
        </p:nvSpPr>
        <p:spPr bwMode="auto">
          <a:xfrm>
            <a:off x="468313" y="5373688"/>
            <a:ext cx="842486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uk-UA" sz="2200" b="1" i="1" dirty="0" smtClean="0">
                <a:solidFill>
                  <a:srgbClr val="003300"/>
                </a:solidFill>
                <a:cs typeface="Arial" charset="0"/>
              </a:rPr>
              <a:t> </a:t>
            </a:r>
            <a:endParaRPr lang="es-ES" sz="2200" b="1" i="1" dirty="0" smtClean="0">
              <a:solidFill>
                <a:srgbClr val="003300"/>
              </a:solidFill>
              <a:cs typeface="Arial" charset="0"/>
            </a:endParaRPr>
          </a:p>
        </p:txBody>
      </p:sp>
      <p:pic>
        <p:nvPicPr>
          <p:cNvPr id="274440" name="Picture 2" descr="http://sevaleoschool18.ucoz.ru/_si/0/5578128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79613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266936"/>
      </p:ext>
    </p:extLst>
  </p:cSld>
  <p:clrMapOvr>
    <a:masterClrMapping/>
  </p:clrMapOvr>
  <p:transition spd="slow" advTm="3011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74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2" grpId="1">
        <p:bldAsOne/>
      </p:bldGraphic>
      <p:bldP spid="2744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Lenovo\Desktop\альманах дошкілля\imgpreview (1).jpg"/>
          <p:cNvPicPr>
            <a:picLocks noChangeAspect="1" noChangeArrowheads="1"/>
          </p:cNvPicPr>
          <p:nvPr/>
        </p:nvPicPr>
        <p:blipFill>
          <a:blip r:embed="rId3" cstate="print">
            <a:lum bright="23000" contrast="23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У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нас 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 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садочку малюки їдять 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борщ всі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залюбки,</a:t>
            </a:r>
            <a:b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Вправно всі вони чергують,а ще весело 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танцюють,</a:t>
            </a: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/>
            </a:r>
            <a:b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Вишні й яблука збирають, їх на зиму запасають </a:t>
            </a:r>
            <a:b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/>
            </a:r>
            <a:br>
              <a:rPr lang="uk-UA" sz="24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uk-UA" sz="2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/>
            </a:r>
            <a:br>
              <a:rPr lang="uk-UA" sz="2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endParaRPr lang="ru-RU" sz="2400" b="1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4551544" cy="3377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429000"/>
            <a:ext cx="3024336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763" y="1916832"/>
            <a:ext cx="4381237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12976"/>
            <a:ext cx="2736304" cy="3390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9990310"/>
      </p:ext>
    </p:extLst>
  </p:cSld>
  <p:clrMapOvr>
    <a:masterClrMapping/>
  </p:clrMapOvr>
  <p:transition spd="slow" advTm="3316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9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Мнемотехніка\zhurnal-brak-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4427755"/>
            <a:ext cx="1714512" cy="2430245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32"/>
            <a:ext cx="3857620" cy="3362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Педагогічно - </a:t>
            </a:r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просвітницька діяльність</a:t>
            </a:r>
            <a:endParaRPr lang="ru-RU" b="1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E:\Мнемотехніка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1428736"/>
            <a:ext cx="4548198" cy="3240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E:\Мнемотехніка\zhurnal_obliku_vidkhodiv_h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5984" y="4429131"/>
            <a:ext cx="1816095" cy="2428869"/>
          </a:xfrm>
          <a:prstGeom prst="rect">
            <a:avLst/>
          </a:prstGeom>
          <a:noFill/>
        </p:spPr>
      </p:pic>
      <p:pic>
        <p:nvPicPr>
          <p:cNvPr id="1029" name="Picture 5" descr="E:\Мнемотехніка\image_7189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4143381"/>
            <a:ext cx="2000264" cy="271462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250787"/>
      </p:ext>
    </p:extLst>
  </p:cSld>
  <p:clrMapOvr>
    <a:masterClrMapping/>
  </p:clrMapOvr>
  <p:transition spd="slow" advTm="3557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0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Співпраця дошкільного закладу  з родинами у процесі організації харчування дошкільнят</a:t>
            </a:r>
            <a:endParaRPr lang="ru-RU" sz="32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0" y="5367338"/>
            <a:ext cx="5486400" cy="1490662"/>
          </a:xfrm>
        </p:spPr>
        <p:txBody>
          <a:bodyPr>
            <a:normAutofit/>
          </a:bodyPr>
          <a:lstStyle/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32"/>
            <a:ext cx="3456384" cy="352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E:\Мнемотехніка\1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1285860"/>
            <a:ext cx="2714644" cy="2035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E:\Мнемотехніка\4_oformlenie_menyu_v_detskom_sadu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357694"/>
            <a:ext cx="3137556" cy="2262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E:\Мнемотехніка\141.jpg"/>
          <p:cNvPicPr>
            <a:picLocks noChangeAspect="1" noChangeArrowheads="1"/>
          </p:cNvPicPr>
          <p:nvPr/>
        </p:nvPicPr>
        <p:blipFill>
          <a:blip r:embed="rId7" cstate="print"/>
          <a:srcRect r="2041" b="3740"/>
          <a:stretch>
            <a:fillRect/>
          </a:stretch>
        </p:blipFill>
        <p:spPr bwMode="auto">
          <a:xfrm>
            <a:off x="6072198" y="1214422"/>
            <a:ext cx="2857520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E:\Мнемотехніка\oformlenie-detskih-blyud-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7554" y="3286124"/>
            <a:ext cx="3071834" cy="3040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E:\Мнемотехніка\0_42991_eed4ed2e_XL-768x733.jpg"/>
          <p:cNvPicPr>
            <a:picLocks noChangeAspect="1" noChangeArrowheads="1"/>
          </p:cNvPicPr>
          <p:nvPr/>
        </p:nvPicPr>
        <p:blipFill>
          <a:blip r:embed="rId9" cstate="print"/>
          <a:srcRect l="5236" r="9975" b="17870"/>
          <a:stretch>
            <a:fillRect/>
          </a:stretch>
        </p:blipFill>
        <p:spPr bwMode="auto">
          <a:xfrm>
            <a:off x="5929290" y="3885985"/>
            <a:ext cx="3214710" cy="297201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4014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alphaModFix amt="70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/>
          <a:lstStyle/>
          <a:p>
            <a:r>
              <a:rPr lang="uk-UA" sz="6000" b="1" dirty="0" smtClean="0">
                <a:solidFill>
                  <a:srgbClr val="C00000"/>
                </a:solidFill>
              </a:rPr>
              <a:t>Дякую за увагу!</a:t>
            </a:r>
            <a:br>
              <a:rPr lang="uk-UA" sz="6000" b="1" dirty="0" smtClean="0">
                <a:solidFill>
                  <a:srgbClr val="C00000"/>
                </a:solidFill>
              </a:rPr>
            </a:br>
            <a:r>
              <a:rPr lang="uk-UA" sz="6000" b="1" dirty="0" smtClean="0">
                <a:solidFill>
                  <a:srgbClr val="C00000"/>
                </a:solidFill>
              </a:rPr>
              <a:t>Будьте здорові!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6399704" cy="463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2450930"/>
      </p:ext>
    </p:extLst>
  </p:cSld>
  <p:clrMapOvr>
    <a:masterClrMapping/>
  </p:clrMapOvr>
  <p:transition spd="slow" advTm="928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6.2|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4.9|3.3|3.1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5.4|3.3|6.7|6.4|5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1172</TotalTime>
  <Words>51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Office Theme</vt:lpstr>
      <vt:lpstr>Система роботи з організації харчування в Біланівському ДНЗ «Дюймовочка»</vt:lpstr>
      <vt:lpstr>Презентация PowerPoint</vt:lpstr>
      <vt:lpstr>У нас в садочку малюки їдять борщ всі залюбки, Вправно всі вони чергують,а ще весело танцюють, Вишні й яблука збирають, їх на зиму запасають    </vt:lpstr>
      <vt:lpstr>Педагогічно - просвітницька діяльність</vt:lpstr>
      <vt:lpstr>Співпраця дошкільного закладу  з родинами у процесі організації харчування дошкільнят</vt:lpstr>
      <vt:lpstr>Дякую за увагу! Будьте здорові!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Село моє найкраще в світі – ніде такого не знайти</dc:title>
  <dc:creator>Lenovo</dc:creator>
  <cp:lastModifiedBy>user</cp:lastModifiedBy>
  <cp:revision>103</cp:revision>
  <dcterms:created xsi:type="dcterms:W3CDTF">2016-02-28T15:40:12Z</dcterms:created>
  <dcterms:modified xsi:type="dcterms:W3CDTF">2018-02-19T06:59:12Z</dcterms:modified>
</cp:coreProperties>
</file>